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BD2E6-F43B-4C3F-847D-8EE75B98C775}" type="doc">
      <dgm:prSet loTypeId="urn:microsoft.com/office/officeart/2005/8/layout/vList2#1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en-US"/>
        </a:p>
      </dgm:t>
    </dgm:pt>
    <dgm:pt modelId="{91AD7C0A-A592-49D2-964F-5DD386084221}">
      <dgm:prSet/>
      <dgm:spPr/>
      <dgm:t>
        <a:bodyPr/>
        <a:lstStyle/>
        <a:p>
          <a:r>
            <a:rPr lang="pt-PT" dirty="0"/>
            <a:t>"Acha que, por ser mulher, sofreu discriminação no seu percurso profissional?"</a:t>
          </a:r>
          <a:endParaRPr lang="en-US" dirty="0"/>
        </a:p>
      </dgm:t>
    </dgm:pt>
    <dgm:pt modelId="{2CF64D33-B7E3-439E-97A8-CD8A8E7CF56C}" type="parTrans" cxnId="{D3CA208F-A76F-49A1-A03F-C6F4B133E8B6}">
      <dgm:prSet/>
      <dgm:spPr/>
      <dgm:t>
        <a:bodyPr/>
        <a:lstStyle/>
        <a:p>
          <a:endParaRPr lang="en-US"/>
        </a:p>
      </dgm:t>
    </dgm:pt>
    <dgm:pt modelId="{545540D4-E385-4811-A298-0ED2C77D7A6F}" type="sibTrans" cxnId="{D3CA208F-A76F-49A1-A03F-C6F4B133E8B6}">
      <dgm:prSet/>
      <dgm:spPr/>
      <dgm:t>
        <a:bodyPr/>
        <a:lstStyle/>
        <a:p>
          <a:endParaRPr lang="en-US"/>
        </a:p>
      </dgm:t>
    </dgm:pt>
    <dgm:pt modelId="{8F25AC97-53B4-4535-9B3D-4288B6408810}">
      <dgm:prSet/>
      <dgm:spPr/>
      <dgm:t>
        <a:bodyPr/>
        <a:lstStyle/>
        <a:p>
          <a:r>
            <a:rPr lang="pt-PT" dirty="0"/>
            <a:t>"Sempre sonhou em ser astronauta?"</a:t>
          </a:r>
          <a:endParaRPr lang="en-US" dirty="0"/>
        </a:p>
      </dgm:t>
    </dgm:pt>
    <dgm:pt modelId="{8550FAA1-B55A-47CB-BB6B-A72E5A832C88}" type="parTrans" cxnId="{F746EBB9-24C2-4ABC-BBCA-1A5D96622AD3}">
      <dgm:prSet/>
      <dgm:spPr/>
      <dgm:t>
        <a:bodyPr/>
        <a:lstStyle/>
        <a:p>
          <a:endParaRPr lang="en-US"/>
        </a:p>
      </dgm:t>
    </dgm:pt>
    <dgm:pt modelId="{01159C5C-23AB-4BEF-8383-D3D808544377}" type="sibTrans" cxnId="{F746EBB9-24C2-4ABC-BBCA-1A5D96622AD3}">
      <dgm:prSet/>
      <dgm:spPr/>
      <dgm:t>
        <a:bodyPr/>
        <a:lstStyle/>
        <a:p>
          <a:endParaRPr lang="en-US"/>
        </a:p>
      </dgm:t>
    </dgm:pt>
    <dgm:pt modelId="{569D487D-AE79-488A-BAF2-513CCB376C1A}">
      <dgm:prSet/>
      <dgm:spPr/>
      <dgm:t>
        <a:bodyPr/>
        <a:lstStyle/>
        <a:p>
          <a:r>
            <a:rPr lang="pt-PT" dirty="0"/>
            <a:t>"Acha que algum dia irá ao espaço</a:t>
          </a:r>
          <a:r>
            <a:rPr lang="pt-PT" dirty="0">
              <a:latin typeface="Gill Sans Nova"/>
            </a:rPr>
            <a:t>?"</a:t>
          </a:r>
          <a:endParaRPr lang="en-US" dirty="0"/>
        </a:p>
      </dgm:t>
    </dgm:pt>
    <dgm:pt modelId="{BF923B50-73AE-43A0-AD83-9A0D040289CE}" type="parTrans" cxnId="{686A63C5-BE49-41D6-A66C-2D42018ACE82}">
      <dgm:prSet/>
      <dgm:spPr/>
      <dgm:t>
        <a:bodyPr/>
        <a:lstStyle/>
        <a:p>
          <a:endParaRPr lang="en-US"/>
        </a:p>
      </dgm:t>
    </dgm:pt>
    <dgm:pt modelId="{DF09A688-35CC-4BBD-96C6-1F14746DB10B}" type="sibTrans" cxnId="{686A63C5-BE49-41D6-A66C-2D42018ACE82}">
      <dgm:prSet/>
      <dgm:spPr/>
      <dgm:t>
        <a:bodyPr/>
        <a:lstStyle/>
        <a:p>
          <a:endParaRPr lang="en-US"/>
        </a:p>
      </dgm:t>
    </dgm:pt>
    <dgm:pt modelId="{9C311130-2799-4E10-A8EF-59BA42FE3975}" type="pres">
      <dgm:prSet presAssocID="{F0DBD2E6-F43B-4C3F-847D-8EE75B98C775}" presName="linear" presStyleCnt="0">
        <dgm:presLayoutVars>
          <dgm:animLvl val="lvl"/>
          <dgm:resizeHandles val="exact"/>
        </dgm:presLayoutVars>
      </dgm:prSet>
      <dgm:spPr/>
    </dgm:pt>
    <dgm:pt modelId="{A02D670B-9C99-4724-A292-536E3F3E3600}" type="pres">
      <dgm:prSet presAssocID="{91AD7C0A-A592-49D2-964F-5DD3860842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6817DA-6EE4-43B1-829F-A8FFC1BD8546}" type="pres">
      <dgm:prSet presAssocID="{545540D4-E385-4811-A298-0ED2C77D7A6F}" presName="spacer" presStyleCnt="0"/>
      <dgm:spPr/>
    </dgm:pt>
    <dgm:pt modelId="{B45BBBB8-EBEC-40B7-8145-63B73EC4D926}" type="pres">
      <dgm:prSet presAssocID="{8F25AC97-53B4-4535-9B3D-4288B64088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D72C0A-C833-4EF1-81A6-0E7DE2F35910}" type="pres">
      <dgm:prSet presAssocID="{01159C5C-23AB-4BEF-8383-D3D808544377}" presName="spacer" presStyleCnt="0"/>
      <dgm:spPr/>
    </dgm:pt>
    <dgm:pt modelId="{E2A280C3-F04F-4863-B44E-676BA7790812}" type="pres">
      <dgm:prSet presAssocID="{569D487D-AE79-488A-BAF2-513CCB376C1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B0FA165-0BD3-412C-9255-C5FC27D17D34}" type="presOf" srcId="{8F25AC97-53B4-4535-9B3D-4288B6408810}" destId="{B45BBBB8-EBEC-40B7-8145-63B73EC4D926}" srcOrd="0" destOrd="0" presId="urn:microsoft.com/office/officeart/2005/8/layout/vList2#1"/>
    <dgm:cxn modelId="{B5AF7089-F894-4A99-B370-C9193F04ED8B}" type="presOf" srcId="{F0DBD2E6-F43B-4C3F-847D-8EE75B98C775}" destId="{9C311130-2799-4E10-A8EF-59BA42FE3975}" srcOrd="0" destOrd="0" presId="urn:microsoft.com/office/officeart/2005/8/layout/vList2#1"/>
    <dgm:cxn modelId="{D3CA208F-A76F-49A1-A03F-C6F4B133E8B6}" srcId="{F0DBD2E6-F43B-4C3F-847D-8EE75B98C775}" destId="{91AD7C0A-A592-49D2-964F-5DD386084221}" srcOrd="0" destOrd="0" parTransId="{2CF64D33-B7E3-439E-97A8-CD8A8E7CF56C}" sibTransId="{545540D4-E385-4811-A298-0ED2C77D7A6F}"/>
    <dgm:cxn modelId="{58B6FDB2-5B3C-408F-910C-496F10D08720}" type="presOf" srcId="{91AD7C0A-A592-49D2-964F-5DD386084221}" destId="{A02D670B-9C99-4724-A292-536E3F3E3600}" srcOrd="0" destOrd="0" presId="urn:microsoft.com/office/officeart/2005/8/layout/vList2#1"/>
    <dgm:cxn modelId="{72C8F0B7-839B-4B80-927C-01699C06F1A8}" type="presOf" srcId="{569D487D-AE79-488A-BAF2-513CCB376C1A}" destId="{E2A280C3-F04F-4863-B44E-676BA7790812}" srcOrd="0" destOrd="0" presId="urn:microsoft.com/office/officeart/2005/8/layout/vList2#1"/>
    <dgm:cxn modelId="{F746EBB9-24C2-4ABC-BBCA-1A5D96622AD3}" srcId="{F0DBD2E6-F43B-4C3F-847D-8EE75B98C775}" destId="{8F25AC97-53B4-4535-9B3D-4288B6408810}" srcOrd="1" destOrd="0" parTransId="{8550FAA1-B55A-47CB-BB6B-A72E5A832C88}" sibTransId="{01159C5C-23AB-4BEF-8383-D3D808544377}"/>
    <dgm:cxn modelId="{686A63C5-BE49-41D6-A66C-2D42018ACE82}" srcId="{F0DBD2E6-F43B-4C3F-847D-8EE75B98C775}" destId="{569D487D-AE79-488A-BAF2-513CCB376C1A}" srcOrd="2" destOrd="0" parTransId="{BF923B50-73AE-43A0-AD83-9A0D040289CE}" sibTransId="{DF09A688-35CC-4BBD-96C6-1F14746DB10B}"/>
    <dgm:cxn modelId="{D92980DA-3E4B-4E82-8356-B71C5968AE56}" type="presParOf" srcId="{9C311130-2799-4E10-A8EF-59BA42FE3975}" destId="{A02D670B-9C99-4724-A292-536E3F3E3600}" srcOrd="0" destOrd="0" presId="urn:microsoft.com/office/officeart/2005/8/layout/vList2#1"/>
    <dgm:cxn modelId="{56BF63AC-8A0D-4650-9F0D-197169243814}" type="presParOf" srcId="{9C311130-2799-4E10-A8EF-59BA42FE3975}" destId="{8B6817DA-6EE4-43B1-829F-A8FFC1BD8546}" srcOrd="1" destOrd="0" presId="urn:microsoft.com/office/officeart/2005/8/layout/vList2#1"/>
    <dgm:cxn modelId="{01BA2EF3-9AF2-41B4-AB02-447F4019B923}" type="presParOf" srcId="{9C311130-2799-4E10-A8EF-59BA42FE3975}" destId="{B45BBBB8-EBEC-40B7-8145-63B73EC4D926}" srcOrd="2" destOrd="0" presId="urn:microsoft.com/office/officeart/2005/8/layout/vList2#1"/>
    <dgm:cxn modelId="{1E401A42-1DF7-43B6-908B-B87A03EE3A82}" type="presParOf" srcId="{9C311130-2799-4E10-A8EF-59BA42FE3975}" destId="{17D72C0A-C833-4EF1-81A6-0E7DE2F35910}" srcOrd="3" destOrd="0" presId="urn:microsoft.com/office/officeart/2005/8/layout/vList2#1"/>
    <dgm:cxn modelId="{5F306816-AA98-409C-8659-788A23AC5C9E}" type="presParOf" srcId="{9C311130-2799-4E10-A8EF-59BA42FE3975}" destId="{E2A280C3-F04F-4863-B44E-676BA7790812}" srcOrd="4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D670B-9C99-4724-A292-536E3F3E3600}">
      <dsp:nvSpPr>
        <dsp:cNvPr id="0" name=""/>
        <dsp:cNvSpPr/>
      </dsp:nvSpPr>
      <dsp:spPr bwMode="white">
        <a:xfrm>
          <a:off x="0" y="16629"/>
          <a:ext cx="10515600" cy="138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dirty="0"/>
            <a:t>"Acha que, por ser mulher, sofreu discriminação no seu percurso profissional?"</a:t>
          </a:r>
          <a:endParaRPr lang="en-US" sz="3600" kern="1200" dirty="0"/>
        </a:p>
      </dsp:txBody>
      <dsp:txXfrm>
        <a:off x="0" y="16629"/>
        <a:ext cx="10515600" cy="1381760"/>
      </dsp:txXfrm>
    </dsp:sp>
    <dsp:sp modelId="{B45BBBB8-EBEC-40B7-8145-63B73EC4D926}">
      <dsp:nvSpPr>
        <dsp:cNvPr id="0" name=""/>
        <dsp:cNvSpPr/>
      </dsp:nvSpPr>
      <dsp:spPr bwMode="white">
        <a:xfrm>
          <a:off x="0" y="1484789"/>
          <a:ext cx="10515600" cy="138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dirty="0"/>
            <a:t>"Sempre sonhou em ser astronauta?"</a:t>
          </a:r>
          <a:endParaRPr lang="en-US" sz="3600" kern="1200" dirty="0"/>
        </a:p>
      </dsp:txBody>
      <dsp:txXfrm>
        <a:off x="0" y="1484789"/>
        <a:ext cx="10515600" cy="1381760"/>
      </dsp:txXfrm>
    </dsp:sp>
    <dsp:sp modelId="{E2A280C3-F04F-4863-B44E-676BA7790812}">
      <dsp:nvSpPr>
        <dsp:cNvPr id="0" name=""/>
        <dsp:cNvSpPr/>
      </dsp:nvSpPr>
      <dsp:spPr bwMode="white">
        <a:xfrm>
          <a:off x="0" y="2952949"/>
          <a:ext cx="10515600" cy="138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600" kern="1200" dirty="0"/>
            <a:t>"Acha que algum dia irá ao espaço</a:t>
          </a:r>
          <a:r>
            <a:rPr lang="pt-PT" sz="3600" kern="1200" dirty="0">
              <a:latin typeface="Gill Sans Nova"/>
            </a:rPr>
            <a:t>?"</a:t>
          </a:r>
          <a:endParaRPr lang="en-US" sz="3600" kern="1200" dirty="0"/>
        </a:p>
      </dsp:txBody>
      <dsp:txXfrm>
        <a:off x="0" y="2952949"/>
        <a:ext cx="10515600" cy="138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diagramColors" Target="../diagrams/colors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diagramQuickStyle" Target="../diagrams/quickStyle1.xml"/><Relationship Id="rId2" Type="http://schemas.openxmlformats.org/officeDocument/2006/relationships/audio" Target="../media/media1.mp3"/><Relationship Id="rId16" Type="http://schemas.openxmlformats.org/officeDocument/2006/relationships/image" Target="../media/image7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diagramLayout" Target="../diagrams/layout1.xml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10" Type="http://schemas.openxmlformats.org/officeDocument/2006/relationships/diagramData" Target="../diagrams/data1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07000" y="583345"/>
            <a:ext cx="5833787" cy="2274155"/>
          </a:xfrm>
        </p:spPr>
        <p:txBody>
          <a:bodyPr anchor="b">
            <a:normAutofit fontScale="90000"/>
          </a:bodyPr>
          <a:lstStyle/>
          <a:p>
            <a:pPr algn="r"/>
            <a:r>
              <a:rPr lang="pt-PT" dirty="0">
                <a:solidFill>
                  <a:schemeClr val="bg1"/>
                </a:solidFill>
              </a:rPr>
              <a:t>Ana pires</a:t>
            </a:r>
            <a:br>
              <a:rPr lang="pt-PT" dirty="0">
                <a:solidFill>
                  <a:schemeClr val="bg1"/>
                </a:solidFill>
              </a:rPr>
            </a:br>
            <a:r>
              <a:rPr lang="pt-PT" sz="4400" b="0" dirty="0">
                <a:solidFill>
                  <a:schemeClr val="bg1"/>
                </a:solidFill>
                <a:ea typeface="+mj-lt"/>
                <a:cs typeface="+mj-lt"/>
              </a:rPr>
              <a:t>“</a:t>
            </a:r>
            <a:r>
              <a:rPr lang="pt-PT" sz="4400" b="0" dirty="0" err="1">
                <a:solidFill>
                  <a:schemeClr val="bg1"/>
                </a:solidFill>
                <a:ea typeface="+mj-lt"/>
                <a:cs typeface="+mj-lt"/>
              </a:rPr>
              <a:t>Once</a:t>
            </a:r>
            <a:r>
              <a:rPr lang="pt-PT" sz="4400" b="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pt-PT" sz="4400" b="0" dirty="0" err="1">
                <a:solidFill>
                  <a:schemeClr val="bg1"/>
                </a:solidFill>
                <a:ea typeface="+mj-lt"/>
                <a:cs typeface="+mj-lt"/>
              </a:rPr>
              <a:t>you</a:t>
            </a:r>
            <a:r>
              <a:rPr lang="pt-PT" sz="4400" b="0" dirty="0">
                <a:solidFill>
                  <a:schemeClr val="bg1"/>
                </a:solidFill>
                <a:ea typeface="+mj-lt"/>
                <a:cs typeface="+mj-lt"/>
              </a:rPr>
              <a:t> stop </a:t>
            </a:r>
            <a:r>
              <a:rPr lang="pt-PT" sz="4400" b="0" dirty="0" err="1">
                <a:solidFill>
                  <a:schemeClr val="bg1"/>
                </a:solidFill>
                <a:ea typeface="+mj-lt"/>
                <a:cs typeface="+mj-lt"/>
              </a:rPr>
              <a:t>learning</a:t>
            </a:r>
            <a:r>
              <a:rPr lang="pt-PT" sz="4400" b="0" dirty="0">
                <a:solidFill>
                  <a:schemeClr val="bg1"/>
                </a:solidFill>
                <a:ea typeface="+mj-lt"/>
                <a:cs typeface="+mj-lt"/>
              </a:rPr>
              <a:t>,</a:t>
            </a:r>
            <a:endParaRPr lang="pt-PT" sz="4400">
              <a:solidFill>
                <a:schemeClr val="bg1"/>
              </a:solidFill>
            </a:endParaRPr>
          </a:p>
          <a:p>
            <a:pPr algn="r"/>
            <a:r>
              <a:rPr lang="pt-PT" sz="4400" b="0" dirty="0" err="1">
                <a:solidFill>
                  <a:schemeClr val="bg1"/>
                </a:solidFill>
                <a:ea typeface="+mj-lt"/>
                <a:cs typeface="+mj-lt"/>
              </a:rPr>
              <a:t>you</a:t>
            </a:r>
            <a:r>
              <a:rPr lang="pt-PT" sz="4400" b="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pt-PT" sz="4400" b="0" dirty="0" err="1">
                <a:solidFill>
                  <a:schemeClr val="bg1"/>
                </a:solidFill>
                <a:ea typeface="+mj-lt"/>
                <a:cs typeface="+mj-lt"/>
              </a:rPr>
              <a:t>start</a:t>
            </a:r>
            <a:r>
              <a:rPr lang="pt-PT" sz="4400" b="0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pt-PT" sz="4400" b="0" dirty="0" err="1">
                <a:solidFill>
                  <a:schemeClr val="bg1"/>
                </a:solidFill>
                <a:ea typeface="+mj-lt"/>
                <a:cs typeface="+mj-lt"/>
              </a:rPr>
              <a:t>dying</a:t>
            </a:r>
            <a:r>
              <a:rPr lang="pt-PT" sz="4400" b="0" dirty="0">
                <a:solidFill>
                  <a:schemeClr val="bg1"/>
                </a:solidFill>
                <a:ea typeface="+mj-lt"/>
                <a:cs typeface="+mj-lt"/>
              </a:rPr>
              <a:t>!”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21748" y="4201953"/>
            <a:ext cx="5833787" cy="5048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t-PT" dirty="0">
                <a:solidFill>
                  <a:schemeClr val="bg1"/>
                </a:solidFill>
              </a:rPr>
              <a:t>Trabalho realizado por: </a:t>
            </a:r>
          </a:p>
          <a:p>
            <a:r>
              <a:rPr lang="pt-PT" dirty="0">
                <a:solidFill>
                  <a:schemeClr val="bg1"/>
                </a:solidFill>
              </a:rPr>
              <a:t>Gustavo Leandro</a:t>
            </a:r>
          </a:p>
          <a:p>
            <a:r>
              <a:rPr lang="pt-PT" dirty="0">
                <a:solidFill>
                  <a:schemeClr val="bg1"/>
                </a:solidFill>
              </a:rPr>
              <a:t>Miguel Pedro</a:t>
            </a:r>
          </a:p>
          <a:p>
            <a:r>
              <a:rPr lang="pt-PT" dirty="0">
                <a:solidFill>
                  <a:schemeClr val="bg1"/>
                </a:solidFill>
              </a:rPr>
              <a:t>Pedro Lopes</a:t>
            </a:r>
          </a:p>
        </p:txBody>
      </p:sp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56114" y="349160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5" descr="Uma imagem com árvore, pessoa, exterior, planta&#10;&#10;Descrição gerada automaticamente"/>
          <p:cNvPicPr>
            <a:picLocks noChangeAspect="1"/>
          </p:cNvPicPr>
          <p:nvPr/>
        </p:nvPicPr>
        <p:blipFill rotWithShape="1">
          <a:blip r:embed="rId2"/>
          <a:srcRect l="25062" r="12436" b="-2"/>
          <a:stretch>
            <a:fillRect/>
          </a:stretch>
        </p:blipFill>
        <p:spPr>
          <a:xfrm>
            <a:off x="1346842" y="647743"/>
            <a:ext cx="3555819" cy="3555819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sp>
        <p:nvSpPr>
          <p:cNvPr id="26" name="Graphic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03316" y="463378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25615" y="491807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988020" y="590338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Imagem 4" descr="Uma imagem com natureza, objeto de exterior, céu noturno&#10;&#10;Descrição gerada automaticamente"/>
          <p:cNvPicPr>
            <a:picLocks noChangeAspect="1"/>
          </p:cNvPicPr>
          <p:nvPr/>
        </p:nvPicPr>
        <p:blipFill rotWithShape="1">
          <a:blip r:embed="rId3"/>
          <a:srcRect l="14272" r="3379" b="-3"/>
          <a:stretch>
            <a:fillRect/>
          </a:stretch>
        </p:blipFill>
        <p:spPr>
          <a:xfrm>
            <a:off x="3661359" y="4040416"/>
            <a:ext cx="3555818" cy="2817584"/>
          </a:xfrm>
          <a:custGeom>
            <a:avLst/>
            <a:gdLst/>
            <a:ahLst/>
            <a:cxnLst/>
            <a:rect l="l" t="t" r="r" b="b"/>
            <a:pathLst>
              <a:path w="3555818" h="2817584">
                <a:moveTo>
                  <a:pt x="1777909" y="0"/>
                </a:moveTo>
                <a:cubicBezTo>
                  <a:pt x="2759821" y="0"/>
                  <a:pt x="3555818" y="795997"/>
                  <a:pt x="3555818" y="1777909"/>
                </a:cubicBezTo>
                <a:cubicBezTo>
                  <a:pt x="3555818" y="2146126"/>
                  <a:pt x="3443881" y="2488199"/>
                  <a:pt x="3252179" y="2771955"/>
                </a:cubicBezTo>
                <a:lnTo>
                  <a:pt x="3218058" y="2817584"/>
                </a:lnTo>
                <a:lnTo>
                  <a:pt x="337760" y="2817584"/>
                </a:lnTo>
                <a:lnTo>
                  <a:pt x="303639" y="2771955"/>
                </a:lnTo>
                <a:cubicBezTo>
                  <a:pt x="111937" y="2488199"/>
                  <a:pt x="0" y="2146126"/>
                  <a:pt x="0" y="1777909"/>
                </a:cubicBezTo>
                <a:cubicBezTo>
                  <a:pt x="0" y="795997"/>
                  <a:pt x="795997" y="0"/>
                  <a:pt x="1777909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pt-PT" sz="5400" dirty="0"/>
              <a:t>Quem é???</a:t>
            </a:r>
            <a:br>
              <a:rPr lang="pt-PT" sz="5400"/>
            </a:br>
            <a:endParaRPr lang="pt-PT" sz="5400"/>
          </a:p>
        </p:txBody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5" descr="Uma imagem com exterior, céu, pessoa&#10;&#10;Descrição gerada automaticamente"/>
          <p:cNvPicPr>
            <a:picLocks noChangeAspect="1"/>
          </p:cNvPicPr>
          <p:nvPr/>
        </p:nvPicPr>
        <p:blipFill rotWithShape="1">
          <a:blip r:embed="rId2"/>
          <a:srcRect l="9887" r="3463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25" name="Content Placeholder 7"/>
          <p:cNvSpPr>
            <a:spLocks noGrp="1"/>
          </p:cNvSpPr>
          <p:nvPr>
            <p:ph idx="1"/>
          </p:nvPr>
        </p:nvSpPr>
        <p:spPr>
          <a:xfrm>
            <a:off x="6024721" y="2645922"/>
            <a:ext cx="5420065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800" dirty="0">
                <a:ea typeface="+mn-lt"/>
                <a:cs typeface="+mn-lt"/>
              </a:rPr>
              <a:t>Ana Pires, </a:t>
            </a:r>
            <a:r>
              <a:rPr lang="en-US" sz="2800" dirty="0" err="1">
                <a:ea typeface="+mn-lt"/>
                <a:cs typeface="+mn-lt"/>
              </a:rPr>
              <a:t>nascida</a:t>
            </a:r>
            <a:r>
              <a:rPr lang="en-US" sz="2800" dirty="0">
                <a:ea typeface="+mn-lt"/>
                <a:cs typeface="+mn-lt"/>
              </a:rPr>
              <a:t> e </a:t>
            </a:r>
            <a:r>
              <a:rPr lang="en-US" sz="2800" dirty="0" err="1">
                <a:ea typeface="+mn-lt"/>
                <a:cs typeface="+mn-lt"/>
              </a:rPr>
              <a:t>criada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em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Espinho</a:t>
            </a:r>
            <a:r>
              <a:rPr lang="en-US" sz="2800" dirty="0">
                <a:ea typeface="+mn-lt"/>
                <a:cs typeface="+mn-lt"/>
              </a:rPr>
              <a:t>, é a </a:t>
            </a:r>
            <a:r>
              <a:rPr lang="en-US" sz="2800" dirty="0" err="1">
                <a:ea typeface="+mn-lt"/>
                <a:cs typeface="+mn-lt"/>
              </a:rPr>
              <a:t>primeira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cientista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astronauta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portuguesa</a:t>
            </a:r>
            <a:r>
              <a:rPr lang="en-US" sz="2800" dirty="0">
                <a:ea typeface="+mn-lt"/>
                <a:cs typeface="+mn-lt"/>
              </a:rPr>
              <a:t> a se </a:t>
            </a:r>
            <a:r>
              <a:rPr lang="en-US" sz="2800" dirty="0" err="1">
                <a:ea typeface="+mn-lt"/>
                <a:cs typeface="+mn-lt"/>
              </a:rPr>
              <a:t>juntar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ao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projeto</a:t>
            </a:r>
            <a:r>
              <a:rPr lang="en-US" sz="2800" dirty="0">
                <a:ea typeface="+mn-lt"/>
                <a:cs typeface="+mn-lt"/>
              </a:rPr>
              <a:t> POSSUM </a:t>
            </a:r>
            <a:r>
              <a:rPr lang="en-US" sz="2800" dirty="0" err="1">
                <a:ea typeface="+mn-lt"/>
                <a:cs typeface="+mn-lt"/>
              </a:rPr>
              <a:t>apoiado</a:t>
            </a:r>
            <a:r>
              <a:rPr lang="en-US" sz="2800" dirty="0">
                <a:ea typeface="+mn-lt"/>
                <a:cs typeface="+mn-lt"/>
              </a:rPr>
              <a:t> pela </a:t>
            </a:r>
            <a:r>
              <a:rPr lang="en-US" sz="2800" dirty="0" err="1">
                <a:ea typeface="+mn-lt"/>
                <a:cs typeface="+mn-lt"/>
              </a:rPr>
              <a:t>agência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governamental</a:t>
            </a:r>
            <a:r>
              <a:rPr lang="en-US" sz="2800" dirty="0">
                <a:ea typeface="+mn-lt"/>
                <a:cs typeface="+mn-lt"/>
              </a:rPr>
              <a:t> NASA.</a:t>
            </a:r>
            <a:endParaRPr lang="en-US" sz="2800"/>
          </a:p>
          <a:p>
            <a:pPr algn="just"/>
            <a:endParaRPr lang="en-US" sz="1800"/>
          </a:p>
          <a:p>
            <a:pPr algn="just"/>
            <a:endParaRPr lang="en-US" sz="1800"/>
          </a:p>
          <a:p>
            <a:pPr algn="just"/>
            <a:endParaRPr lang="en-US" sz="1800"/>
          </a:p>
          <a:p>
            <a:pPr algn="just"/>
            <a:endParaRPr lang="en-US" sz="1800" dirty="0"/>
          </a:p>
        </p:txBody>
      </p:sp>
      <p:cxnSp>
        <p:nvCxnSpPr>
          <p:cNvPr id="35" name="!!Straight Connector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pt-PT" dirty="0"/>
              <a:t>Percurso Académico</a:t>
            </a:r>
          </a:p>
        </p:txBody>
      </p:sp>
      <p:sp>
        <p:nvSpPr>
          <p:cNvPr id="11" name="Oval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4" descr="Uma imagem com pessoa, exterior, praia, arenoso&#10;&#10;Descrição gerada automaticamente"/>
          <p:cNvPicPr>
            <a:picLocks noChangeAspect="1"/>
          </p:cNvPicPr>
          <p:nvPr/>
        </p:nvPicPr>
        <p:blipFill rotWithShape="1">
          <a:blip r:embed="rId2"/>
          <a:srcRect l="5375" r="3375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 sz="2800" dirty="0">
                <a:ea typeface="+mn-lt"/>
                <a:cs typeface="+mn-lt"/>
              </a:rPr>
              <a:t>Instituto Politécnico do Porto</a:t>
            </a:r>
          </a:p>
          <a:p>
            <a:r>
              <a:rPr lang="pt-PT" sz="2800" dirty="0">
                <a:ea typeface="+mn-lt"/>
                <a:cs typeface="+mn-lt"/>
              </a:rPr>
              <a:t>Universidade de Aveiro</a:t>
            </a:r>
          </a:p>
          <a:p>
            <a:r>
              <a:rPr lang="pt-PT" sz="2800" dirty="0">
                <a:ea typeface="+mn-lt"/>
                <a:cs typeface="+mn-lt"/>
              </a:rPr>
              <a:t>Faculdade de Letras da Universidade do Porto</a:t>
            </a:r>
          </a:p>
          <a:p>
            <a:r>
              <a:rPr lang="pt-PT" sz="2800" dirty="0" err="1">
                <a:ea typeface="+mn-lt"/>
                <a:cs typeface="+mn-lt"/>
              </a:rPr>
              <a:t>Embry</a:t>
            </a:r>
            <a:r>
              <a:rPr lang="pt-PT" sz="2800" dirty="0">
                <a:ea typeface="+mn-lt"/>
                <a:cs typeface="+mn-lt"/>
              </a:rPr>
              <a:t>–</a:t>
            </a:r>
            <a:r>
              <a:rPr lang="pt-PT" sz="2800" dirty="0" err="1">
                <a:ea typeface="+mn-lt"/>
                <a:cs typeface="+mn-lt"/>
              </a:rPr>
              <a:t>Riddle</a:t>
            </a:r>
            <a:r>
              <a:rPr lang="pt-PT" sz="2800" dirty="0">
                <a:ea typeface="+mn-lt"/>
                <a:cs typeface="+mn-lt"/>
              </a:rPr>
              <a:t> </a:t>
            </a:r>
            <a:r>
              <a:rPr lang="pt-PT" sz="2800" dirty="0" err="1">
                <a:ea typeface="+mn-lt"/>
                <a:cs typeface="+mn-lt"/>
              </a:rPr>
              <a:t>Aeronautical</a:t>
            </a:r>
            <a:r>
              <a:rPr lang="pt-PT" sz="2800" dirty="0">
                <a:ea typeface="+mn-lt"/>
                <a:cs typeface="+mn-lt"/>
              </a:rPr>
              <a:t> </a:t>
            </a:r>
            <a:r>
              <a:rPr lang="pt-PT" sz="2800" dirty="0" err="1">
                <a:ea typeface="+mn-lt"/>
                <a:cs typeface="+mn-lt"/>
              </a:rPr>
              <a:t>University</a:t>
            </a:r>
            <a:endParaRPr lang="pt-PT" sz="2800" dirty="0">
              <a:ea typeface="+mn-lt"/>
              <a:cs typeface="+mn-lt"/>
            </a:endParaRPr>
          </a:p>
          <a:p>
            <a:endParaRPr lang="pt-PT" sz="1800"/>
          </a:p>
        </p:txBody>
      </p:sp>
      <p:sp>
        <p:nvSpPr>
          <p:cNvPr id="17" name="!!dot graphi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4546" y="-553521"/>
            <a:ext cx="5460881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cap="all" dirty="0" err="1"/>
              <a:t>Percurso</a:t>
            </a:r>
            <a:r>
              <a:rPr lang="en-US" b="1" cap="all" dirty="0"/>
              <a:t> </a:t>
            </a:r>
            <a:r>
              <a:rPr lang="en-US" b="1" cap="all" dirty="0" err="1"/>
              <a:t>profissional</a:t>
            </a:r>
            <a:endParaRPr lang="en-US" b="1" i="0" kern="1200" cap="all" baseline="0" dirty="0" err="1">
              <a:latin typeface="+mj-lt"/>
            </a:endParaRPr>
          </a:p>
        </p:txBody>
      </p:sp>
      <p:sp>
        <p:nvSpPr>
          <p:cNvPr id="54" name="Freeform: Shape 5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550930" y="3942512"/>
            <a:ext cx="3238728" cy="2915488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reeform: Shape 5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154502" cy="4167582"/>
          </a:xfrm>
          <a:custGeom>
            <a:avLst/>
            <a:gdLst>
              <a:gd name="connsiteX0" fmla="*/ 1209514 w 4154502"/>
              <a:gd name="connsiteY0" fmla="*/ 0 h 4167582"/>
              <a:gd name="connsiteX1" fmla="*/ 2782034 w 4154502"/>
              <a:gd name="connsiteY1" fmla="*/ 0 h 4167582"/>
              <a:gd name="connsiteX2" fmla="*/ 2836049 w 4154502"/>
              <a:gd name="connsiteY2" fmla="*/ 19770 h 4167582"/>
              <a:gd name="connsiteX3" fmla="*/ 4154502 w 4154502"/>
              <a:gd name="connsiteY3" fmla="*/ 2008854 h 4167582"/>
              <a:gd name="connsiteX4" fmla="*/ 1995774 w 4154502"/>
              <a:gd name="connsiteY4" fmla="*/ 4167582 h 4167582"/>
              <a:gd name="connsiteX5" fmla="*/ 6690 w 4154502"/>
              <a:gd name="connsiteY5" fmla="*/ 2849129 h 4167582"/>
              <a:gd name="connsiteX6" fmla="*/ 0 w 4154502"/>
              <a:gd name="connsiteY6" fmla="*/ 2830852 h 4167582"/>
              <a:gd name="connsiteX7" fmla="*/ 0 w 4154502"/>
              <a:gd name="connsiteY7" fmla="*/ 1186857 h 4167582"/>
              <a:gd name="connsiteX8" fmla="*/ 6690 w 4154502"/>
              <a:gd name="connsiteY8" fmla="*/ 1168580 h 4167582"/>
              <a:gd name="connsiteX9" fmla="*/ 1155500 w 4154502"/>
              <a:gd name="connsiteY9" fmla="*/ 19770 h 416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502" h="4167582">
                <a:moveTo>
                  <a:pt x="1209514" y="0"/>
                </a:moveTo>
                <a:lnTo>
                  <a:pt x="2782034" y="0"/>
                </a:lnTo>
                <a:lnTo>
                  <a:pt x="2836049" y="19770"/>
                </a:lnTo>
                <a:cubicBezTo>
                  <a:pt x="3610849" y="347482"/>
                  <a:pt x="4154502" y="1114679"/>
                  <a:pt x="4154502" y="2008854"/>
                </a:cubicBezTo>
                <a:cubicBezTo>
                  <a:pt x="4154502" y="3201087"/>
                  <a:pt x="3188007" y="4167582"/>
                  <a:pt x="1995774" y="4167582"/>
                </a:cubicBezTo>
                <a:cubicBezTo>
                  <a:pt x="1101599" y="4167582"/>
                  <a:pt x="334402" y="3623929"/>
                  <a:pt x="6690" y="2849129"/>
                </a:cubicBezTo>
                <a:lnTo>
                  <a:pt x="0" y="2830852"/>
                </a:lnTo>
                <a:lnTo>
                  <a:pt x="0" y="1186857"/>
                </a:lnTo>
                <a:lnTo>
                  <a:pt x="6690" y="1168580"/>
                </a:lnTo>
                <a:cubicBezTo>
                  <a:pt x="225165" y="652046"/>
                  <a:pt x="638966" y="238245"/>
                  <a:pt x="1155500" y="1977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m 6" descr="Uma imagem com exterior, céu, pessoa&#10;&#10;Descrição gerada automaticamente"/>
          <p:cNvPicPr>
            <a:picLocks noChangeAspect="1"/>
          </p:cNvPicPr>
          <p:nvPr/>
        </p:nvPicPr>
        <p:blipFill rotWithShape="1">
          <a:blip r:embed="rId2"/>
          <a:srcRect l="3181" r="27930" b="3"/>
          <a:stretch>
            <a:fillRect/>
          </a:stretch>
        </p:blipFill>
        <p:spPr>
          <a:xfrm>
            <a:off x="-1" y="39423"/>
            <a:ext cx="4317456" cy="4167571"/>
          </a:xfrm>
          <a:custGeom>
            <a:avLst/>
            <a:gdLst/>
            <a:ahLst/>
            <a:cxnLst/>
            <a:rect l="l" t="t" r="r" b="b"/>
            <a:pathLst>
              <a:path w="4317456" h="4167581">
                <a:moveTo>
                  <a:pt x="1372466" y="0"/>
                </a:moveTo>
                <a:lnTo>
                  <a:pt x="2944990" y="0"/>
                </a:lnTo>
                <a:lnTo>
                  <a:pt x="2999002" y="19769"/>
                </a:lnTo>
                <a:cubicBezTo>
                  <a:pt x="3773802" y="347482"/>
                  <a:pt x="4317456" y="1114680"/>
                  <a:pt x="4317456" y="2008853"/>
                </a:cubicBezTo>
                <a:cubicBezTo>
                  <a:pt x="4317456" y="3201085"/>
                  <a:pt x="3350960" y="4167581"/>
                  <a:pt x="2158728" y="4167581"/>
                </a:cubicBezTo>
                <a:cubicBezTo>
                  <a:pt x="966497" y="4167581"/>
                  <a:pt x="0" y="3201085"/>
                  <a:pt x="0" y="2008853"/>
                </a:cubicBezTo>
                <a:cubicBezTo>
                  <a:pt x="0" y="1114680"/>
                  <a:pt x="543654" y="347482"/>
                  <a:pt x="1318454" y="19769"/>
                </a:cubicBezTo>
                <a:close/>
              </a:path>
            </a:pathLst>
          </a:custGeom>
        </p:spPr>
      </p:pic>
      <p:sp>
        <p:nvSpPr>
          <p:cNvPr id="58" name="Graphic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18953" y="17716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Graphic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404045" y="3208746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6215735" y="1771471"/>
            <a:ext cx="4734330" cy="1936213"/>
          </a:xfrm>
        </p:spPr>
        <p:txBody>
          <a:bodyPr anchor="t">
            <a:normAutofit lnSpcReduction="10000"/>
          </a:bodyPr>
          <a:lstStyle/>
          <a:p>
            <a:pPr algn="just"/>
            <a:r>
              <a:rPr lang="pt-PT" sz="2400" dirty="0"/>
              <a:t>Professora de geologia</a:t>
            </a:r>
            <a:endParaRPr lang="pt-PT" dirty="0"/>
          </a:p>
          <a:p>
            <a:pPr algn="just"/>
            <a:r>
              <a:rPr lang="pt-PT" sz="2400" dirty="0"/>
              <a:t>Estudava as arribas de espinho</a:t>
            </a:r>
          </a:p>
          <a:p>
            <a:pPr algn="just"/>
            <a:r>
              <a:rPr lang="pt-PT" sz="2400" dirty="0">
                <a:ea typeface="+mn-lt"/>
                <a:cs typeface="+mn-lt"/>
              </a:rPr>
              <a:t>Ana Pires é Cientista astronauta  e Investigadora no Centro de Robótica e Sistemas Autónomos </a:t>
            </a:r>
          </a:p>
          <a:p>
            <a:pPr algn="just"/>
            <a:endParaRPr lang="pt-PT" sz="2400" dirty="0"/>
          </a:p>
          <a:p>
            <a:pPr marL="0" indent="0" algn="just">
              <a:buNone/>
            </a:pPr>
            <a:endParaRPr lang="pt-PT" sz="3600" dirty="0">
              <a:ea typeface="+mn-lt"/>
              <a:cs typeface="+mn-lt"/>
            </a:endParaRPr>
          </a:p>
        </p:txBody>
      </p:sp>
      <p:sp>
        <p:nvSpPr>
          <p:cNvPr id="62" name="Graphic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303825" y="4368981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4" name="Straight Connector 6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6165854" y="4140134"/>
            <a:ext cx="4777348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just"/>
            <a:r>
              <a:rPr lang="pt-PT" sz="2000" i="1" dirty="0">
                <a:solidFill>
                  <a:srgbClr val="C00000"/>
                </a:solidFill>
              </a:rPr>
              <a:t>“Eu sou Engenheira Geotécnica e é a paixão pelas Geociências que me define! Sou rocha, água, tecnologia e Engenharia. Sendo esta minha verdadeira essência, a Engenharia, procuro contribuir para a Ciência em Portugal e no Mundo.</a:t>
            </a:r>
            <a:r>
              <a:rPr lang="pt-PT" sz="2000" i="1" dirty="0"/>
              <a:t>”</a:t>
            </a:r>
          </a:p>
          <a:p>
            <a:pPr algn="r"/>
            <a:r>
              <a:rPr lang="pt-PT" sz="2000" dirty="0">
                <a:solidFill>
                  <a:schemeClr val="bg1">
                    <a:lumMod val="65000"/>
                  </a:schemeClr>
                </a:solidFill>
              </a:rPr>
              <a:t>Ana Pires,2018 </a:t>
            </a:r>
          </a:p>
          <a:p>
            <a:endParaRPr lang="pt-PT" dirty="0"/>
          </a:p>
        </p:txBody>
      </p:sp>
      <p:pic>
        <p:nvPicPr>
          <p:cNvPr id="12" name="Imagem 13" descr="Uma imagem com pessoa, equipamento&#10;&#10;Descrição gerada automa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589" y="4789687"/>
            <a:ext cx="2714445" cy="14911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ENTREVISTA</a:t>
            </a:r>
          </a:p>
        </p:txBody>
      </p:sp>
      <p:graphicFrame>
        <p:nvGraphicFramePr>
          <p:cNvPr id="14" name="Marcador de Posição de Conteúdo 2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4" name="WhatsApp Audio 2022-04-06 at 12.45.10_Trim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06310" y="3766501"/>
            <a:ext cx="730250" cy="730250"/>
          </a:xfrm>
          <a:prstGeom prst="rect">
            <a:avLst/>
          </a:prstGeom>
        </p:spPr>
      </p:pic>
      <p:pic>
        <p:nvPicPr>
          <p:cNvPr id="5" name="WhatsApp Audio 2022-04-06 at 12.45.10_Trim (online-audio-converter.com)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90746" y="2509362"/>
            <a:ext cx="730250" cy="730250"/>
          </a:xfrm>
          <a:prstGeom prst="rect">
            <a:avLst/>
          </a:prstGeom>
        </p:spPr>
      </p:pic>
      <p:pic>
        <p:nvPicPr>
          <p:cNvPr id="6" name="WhatsApp Audio 2022-04-06 at 12.45.10_Trim (online-audio-converter.com) (2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98271" y="2509362"/>
            <a:ext cx="730250" cy="730250"/>
          </a:xfrm>
          <a:prstGeom prst="rect">
            <a:avLst/>
          </a:prstGeom>
        </p:spPr>
      </p:pic>
      <p:pic>
        <p:nvPicPr>
          <p:cNvPr id="11" name="WhatsApp Audio 2022-04-06 at 12.45.10_Trim (online-audio-converter.com) (4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993588" y="5143567"/>
            <a:ext cx="730250" cy="730250"/>
          </a:xfrm>
          <a:prstGeom prst="rect">
            <a:avLst/>
          </a:prstGeom>
        </p:spPr>
      </p:pic>
      <p:pic>
        <p:nvPicPr>
          <p:cNvPr id="12" name="Imagem 12" descr="Uma imagem com texto, ecrã, captura de ecrã&#10;&#10;Descrição gerada automaticament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3544" y="61932"/>
            <a:ext cx="3225478" cy="1718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Uma imagem com exterior, relva, árvore, pessoa&#10;&#10;Descrição gerada automaticamente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15094"/>
          <a:stretch>
            <a:fillRect/>
          </a:stretch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0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280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FIM...</a:t>
            </a:r>
          </a:p>
        </p:txBody>
      </p:sp>
      <p:pic>
        <p:nvPicPr>
          <p:cNvPr id="5" name="WhatsApp-Audio-2022-04-06-at-12.45.10_Tr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3894" y="5119837"/>
            <a:ext cx="730250" cy="730250"/>
          </a:xfrm>
          <a:prstGeom prst="rect">
            <a:avLst/>
          </a:prstGeom>
        </p:spPr>
      </p:pic>
      <p:pic>
        <p:nvPicPr>
          <p:cNvPr id="3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98" y="403909"/>
            <a:ext cx="4103225" cy="2119109"/>
          </a:xfrm>
          <a:prstGeom prst="rect">
            <a:avLst/>
          </a:prstGeom>
        </p:spPr>
      </p:pic>
      <p:pic>
        <p:nvPicPr>
          <p:cNvPr id="6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1855" y="497005"/>
            <a:ext cx="3862086" cy="20281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Ecrã Panorâmico</PresentationFormat>
  <Paragraphs>26</Paragraphs>
  <Slides>6</Slides>
  <Notes>0</Notes>
  <HiddenSlides>0</HiddenSlides>
  <MMClips>5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9" baseType="lpstr">
      <vt:lpstr>Arial</vt:lpstr>
      <vt:lpstr>Gill Sans Nova</vt:lpstr>
      <vt:lpstr>GradientVTI</vt:lpstr>
      <vt:lpstr>Ana pires “Once you stop learning, you start dying!”</vt:lpstr>
      <vt:lpstr>Quem é??? </vt:lpstr>
      <vt:lpstr>Percurso Académico</vt:lpstr>
      <vt:lpstr>Percurso profissional</vt:lpstr>
      <vt:lpstr>ENTREVISTA</vt:lpstr>
      <vt:lpstr>FIM...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Alberto Sousa</dc:creator>
  <cp:lastModifiedBy>Alberto Caeiro</cp:lastModifiedBy>
  <cp:revision>283</cp:revision>
  <dcterms:created xsi:type="dcterms:W3CDTF">2022-04-06T15:49:00Z</dcterms:created>
  <dcterms:modified xsi:type="dcterms:W3CDTF">2023-11-13T11:26:34Z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0EDB8B74BA444928A674E1EF6B1BC53D_13</vt:lpwstr>
  </property>
  <property fmtid="{D5CDD505-2E9C-101B-9397-08002B2CF9AE}" pid="3" name="KSOProductBuildVer">
    <vt:lpwstr>2070-12.2.0.13266</vt:lpwstr>
  </property>
</Properties>
</file>